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4-1.png>
</file>

<file path=ppt/media/image-5-1.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986558"/>
            <a:ext cx="7468553" cy="1408033"/>
          </a:xfrm>
          <a:prstGeom prst="rect">
            <a:avLst/>
          </a:prstGeom>
          <a:noFill/>
          <a:ln/>
        </p:spPr>
        <p:txBody>
          <a:bodyPr wrap="square" lIns="0" tIns="0" rIns="0" bIns="0" rtlCol="0" anchor="t"/>
          <a:lstStyle/>
          <a:p>
            <a:pPr indent="0" marL="0">
              <a:lnSpc>
                <a:spcPts val="5500"/>
              </a:lnSpc>
              <a:buNone/>
            </a:pPr>
            <a:r>
              <a:rPr lang="en-US" sz="4400" spc="-89" kern="0" dirty="0">
                <a:solidFill>
                  <a:srgbClr val="D73AD7"/>
                </a:solidFill>
                <a:latin typeface="Source Serif Pro Semi Bold" pitchFamily="34" charset="0"/>
                <a:ea typeface="Source Serif Pro Semi Bold" pitchFamily="34" charset="-122"/>
                <a:cs typeface="Source Serif Pro Semi Bold" pitchFamily="34" charset="-120"/>
              </a:rPr>
              <a:t>Fake News Detection Machine Learning with NLP</a:t>
            </a:r>
            <a:endParaRPr lang="en-US" sz="4400" dirty="0"/>
          </a:p>
        </p:txBody>
      </p:sp>
      <p:sp>
        <p:nvSpPr>
          <p:cNvPr id="4" name="Text 1"/>
          <p:cNvSpPr/>
          <p:nvPr/>
        </p:nvSpPr>
        <p:spPr>
          <a:xfrm>
            <a:off x="837724" y="3753564"/>
            <a:ext cx="7468553" cy="1149072"/>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This presentation outlines a machine learning project aimed at detecting fake news, discussing the dataset used, preprocessing steps, and model implementation.</a:t>
            </a:r>
            <a:endParaRPr lang="en-US" sz="1850" dirty="0"/>
          </a:p>
        </p:txBody>
      </p:sp>
      <p:sp>
        <p:nvSpPr>
          <p:cNvPr id="5" name="Shape 2"/>
          <p:cNvSpPr/>
          <p:nvPr/>
        </p:nvSpPr>
        <p:spPr>
          <a:xfrm>
            <a:off x="837724" y="5189696"/>
            <a:ext cx="382905" cy="382905"/>
          </a:xfrm>
          <a:prstGeom prst="roundRect">
            <a:avLst>
              <a:gd name="adj" fmla="val 23878209"/>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45344" y="5197316"/>
            <a:ext cx="367665" cy="367665"/>
          </a:xfrm>
          <a:prstGeom prst="rect">
            <a:avLst/>
          </a:prstGeom>
        </p:spPr>
      </p:pic>
      <p:sp>
        <p:nvSpPr>
          <p:cNvPr id="7" name="Text 3"/>
          <p:cNvSpPr/>
          <p:nvPr/>
        </p:nvSpPr>
        <p:spPr>
          <a:xfrm>
            <a:off x="1340287" y="5171837"/>
            <a:ext cx="1576149" cy="418862"/>
          </a:xfrm>
          <a:prstGeom prst="rect">
            <a:avLst/>
          </a:prstGeom>
          <a:noFill/>
          <a:ln/>
        </p:spPr>
        <p:txBody>
          <a:bodyPr wrap="none" lIns="0" tIns="0" rIns="0" bIns="0" rtlCol="0" anchor="t"/>
          <a:lstStyle/>
          <a:p>
            <a:pPr algn="l" indent="0" marL="0">
              <a:lnSpc>
                <a:spcPts val="3250"/>
              </a:lnSpc>
              <a:buNone/>
            </a:pPr>
            <a:r>
              <a:rPr lang="en-US" sz="2350" b="1" spc="-38" kern="0" dirty="0">
                <a:solidFill>
                  <a:srgbClr val="272525"/>
                </a:solidFill>
                <a:latin typeface="Source Sans Pro Bold" pitchFamily="34" charset="0"/>
                <a:ea typeface="Source Sans Pro Bold" pitchFamily="34" charset="-122"/>
                <a:cs typeface="Source Sans Pro Bold" pitchFamily="34" charset="-120"/>
              </a:rPr>
              <a:t>by Sankari C</a:t>
            </a:r>
            <a:endParaRPr lang="en-US" sz="2350" dirty="0"/>
          </a:p>
        </p:txBody>
      </p:sp>
      <p:sp>
        <p:nvSpPr>
          <p:cNvPr id="8" name="Text 4"/>
          <p:cNvSpPr/>
          <p:nvPr/>
        </p:nvSpPr>
        <p:spPr>
          <a:xfrm>
            <a:off x="837724" y="5859899"/>
            <a:ext cx="7468553" cy="383024"/>
          </a:xfrm>
          <a:prstGeom prst="rect">
            <a:avLst/>
          </a:prstGeom>
          <a:noFill/>
          <a:ln/>
        </p:spPr>
        <p:txBody>
          <a:bodyPr wrap="none" lIns="0" tIns="0" rIns="0" bIns="0" rtlCol="0" anchor="t"/>
          <a:lstStyle/>
          <a:p>
            <a:pPr indent="0" marL="0">
              <a:lnSpc>
                <a:spcPts val="3000"/>
              </a:lnSpc>
              <a:buNone/>
            </a:pP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410301"/>
            <a:ext cx="6517481" cy="704017"/>
          </a:xfrm>
          <a:prstGeom prst="rect">
            <a:avLst/>
          </a:prstGeom>
          <a:noFill/>
          <a:ln/>
        </p:spPr>
        <p:txBody>
          <a:bodyPr wrap="none" lIns="0" tIns="0" rIns="0" bIns="0" rtlCol="0" anchor="t"/>
          <a:lstStyle/>
          <a:p>
            <a:pPr indent="0" marL="0">
              <a:lnSpc>
                <a:spcPts val="5500"/>
              </a:lnSpc>
              <a:buNone/>
            </a:pPr>
            <a:r>
              <a:rPr lang="en-US" sz="4400" spc="-89" kern="0" dirty="0">
                <a:solidFill>
                  <a:srgbClr val="D73AD7"/>
                </a:solidFill>
                <a:latin typeface="Source Serif Pro Semi Bold" pitchFamily="34" charset="0"/>
                <a:ea typeface="Source Serif Pro Semi Bold" pitchFamily="34" charset="-122"/>
                <a:cs typeface="Source Serif Pro Semi Bold" pitchFamily="34" charset="-120"/>
              </a:rPr>
              <a:t>Understanding the Dataset</a:t>
            </a:r>
            <a:endParaRPr lang="en-US" sz="4400" dirty="0"/>
          </a:p>
        </p:txBody>
      </p:sp>
      <p:sp>
        <p:nvSpPr>
          <p:cNvPr id="3" name="Text 1"/>
          <p:cNvSpPr/>
          <p:nvPr/>
        </p:nvSpPr>
        <p:spPr>
          <a:xfrm>
            <a:off x="837724" y="3688675"/>
            <a:ext cx="6185535" cy="1915120"/>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The dataset comprises five columns: ID, Title, Author, Text, and Label. ID is a unique identifier for each news article. Title represents the news article's title, Author identifies the article's writer, Text holds the article's content, and Label indicates whether the news is real (0) or fake (1).</a:t>
            </a:r>
            <a:endParaRPr lang="en-US" sz="1850" dirty="0"/>
          </a:p>
        </p:txBody>
      </p:sp>
      <p:sp>
        <p:nvSpPr>
          <p:cNvPr id="4" name="Text 2"/>
          <p:cNvSpPr/>
          <p:nvPr/>
        </p:nvSpPr>
        <p:spPr>
          <a:xfrm>
            <a:off x="7614761" y="3688675"/>
            <a:ext cx="6185535" cy="1915120"/>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The dataset is essential for training the machine learning model. It provides a rich collection of labeled news articles, allowing the model to learn patterns associated with genuine and fabricated news. The project utilizes this data to build a robust fake news detection system.</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806887"/>
            <a:ext cx="6383655" cy="528042"/>
          </a:xfrm>
          <a:prstGeom prst="rect">
            <a:avLst/>
          </a:prstGeom>
          <a:noFill/>
          <a:ln/>
        </p:spPr>
        <p:txBody>
          <a:bodyPr wrap="none" lIns="0" tIns="0" rIns="0" bIns="0" rtlCol="0" anchor="t"/>
          <a:lstStyle/>
          <a:p>
            <a:pPr indent="0" marL="0">
              <a:lnSpc>
                <a:spcPts val="4150"/>
              </a:lnSpc>
              <a:buNone/>
            </a:pPr>
            <a:r>
              <a:rPr lang="en-US" sz="3300" spc="-67" kern="0" dirty="0">
                <a:solidFill>
                  <a:srgbClr val="D73AD7"/>
                </a:solidFill>
                <a:latin typeface="Source Serif Pro Semi Bold" pitchFamily="34" charset="0"/>
                <a:ea typeface="Source Serif Pro Semi Bold" pitchFamily="34" charset="-122"/>
                <a:cs typeface="Source Serif Pro Semi Bold" pitchFamily="34" charset="-120"/>
              </a:rPr>
              <a:t>Essential Packages and Their Roles</a:t>
            </a:r>
            <a:endParaRPr lang="en-US" sz="3300" dirty="0"/>
          </a:p>
        </p:txBody>
      </p:sp>
      <p:sp>
        <p:nvSpPr>
          <p:cNvPr id="4" name="Shape 1"/>
          <p:cNvSpPr/>
          <p:nvPr/>
        </p:nvSpPr>
        <p:spPr>
          <a:xfrm>
            <a:off x="6324124" y="1604129"/>
            <a:ext cx="7468553" cy="1320046"/>
          </a:xfrm>
          <a:prstGeom prst="roundRect">
            <a:avLst>
              <a:gd name="adj" fmla="val 5712"/>
            </a:avLst>
          </a:prstGeom>
          <a:solidFill>
            <a:srgbClr val="F4D4F7"/>
          </a:solidFill>
          <a:ln w="7620">
            <a:solidFill>
              <a:srgbClr val="DABADD"/>
            </a:solidFill>
            <a:prstDash val="solid"/>
          </a:ln>
        </p:spPr>
      </p:sp>
      <p:sp>
        <p:nvSpPr>
          <p:cNvPr id="5" name="Text 2"/>
          <p:cNvSpPr/>
          <p:nvPr/>
        </p:nvSpPr>
        <p:spPr>
          <a:xfrm>
            <a:off x="6511171" y="1791176"/>
            <a:ext cx="2112169" cy="263962"/>
          </a:xfrm>
          <a:prstGeom prst="rect">
            <a:avLst/>
          </a:prstGeom>
          <a:noFill/>
          <a:ln/>
        </p:spPr>
        <p:txBody>
          <a:bodyPr wrap="none" lIns="0" tIns="0" rIns="0" bIns="0" rtlCol="0" anchor="t"/>
          <a:lstStyle/>
          <a:p>
            <a:pPr indent="0" marL="0">
              <a:lnSpc>
                <a:spcPts val="2050"/>
              </a:lnSpc>
              <a:buNone/>
            </a:pPr>
            <a:r>
              <a:rPr lang="en-US" sz="1650" spc="-33" kern="0" dirty="0">
                <a:solidFill>
                  <a:srgbClr val="272525"/>
                </a:solidFill>
                <a:latin typeface="Source Serif Pro Semi Bold" pitchFamily="34" charset="0"/>
                <a:ea typeface="Source Serif Pro Semi Bold" pitchFamily="34" charset="-122"/>
                <a:cs typeface="Source Serif Pro Semi Bold" pitchFamily="34" charset="-120"/>
              </a:rPr>
              <a:t>Pandas</a:t>
            </a:r>
            <a:endParaRPr lang="en-US" sz="1650" dirty="0"/>
          </a:p>
        </p:txBody>
      </p:sp>
      <p:sp>
        <p:nvSpPr>
          <p:cNvPr id="6" name="Text 3"/>
          <p:cNvSpPr/>
          <p:nvPr/>
        </p:nvSpPr>
        <p:spPr>
          <a:xfrm>
            <a:off x="6511171" y="2162770"/>
            <a:ext cx="7094458" cy="574358"/>
          </a:xfrm>
          <a:prstGeom prst="rect">
            <a:avLst/>
          </a:prstGeom>
          <a:noFill/>
          <a:ln/>
        </p:spPr>
        <p:txBody>
          <a:bodyPr wrap="square" lIns="0" tIns="0" rIns="0" bIns="0" rtlCol="0" anchor="t"/>
          <a:lstStyle/>
          <a:p>
            <a:pPr indent="0" marL="0">
              <a:lnSpc>
                <a:spcPts val="2250"/>
              </a:lnSpc>
              <a:buNone/>
            </a:pPr>
            <a:r>
              <a:rPr lang="en-US" sz="1400" spc="-28" kern="0" dirty="0">
                <a:solidFill>
                  <a:srgbClr val="272525"/>
                </a:solidFill>
                <a:latin typeface="Source Sans Pro" pitchFamily="34" charset="0"/>
                <a:ea typeface="Source Sans Pro" pitchFamily="34" charset="-122"/>
                <a:cs typeface="Source Sans Pro" pitchFamily="34" charset="-120"/>
              </a:rPr>
              <a:t>Used to create dataframes for data manipulation and analysis, facilitating efficient handling of the news dataset.</a:t>
            </a:r>
            <a:endParaRPr lang="en-US" sz="1400" dirty="0"/>
          </a:p>
        </p:txBody>
      </p:sp>
      <p:sp>
        <p:nvSpPr>
          <p:cNvPr id="7" name="Shape 4"/>
          <p:cNvSpPr/>
          <p:nvPr/>
        </p:nvSpPr>
        <p:spPr>
          <a:xfrm>
            <a:off x="6324124" y="3103602"/>
            <a:ext cx="7468553" cy="1320046"/>
          </a:xfrm>
          <a:prstGeom prst="roundRect">
            <a:avLst>
              <a:gd name="adj" fmla="val 5712"/>
            </a:avLst>
          </a:prstGeom>
          <a:solidFill>
            <a:srgbClr val="F4D4F7"/>
          </a:solidFill>
          <a:ln w="7620">
            <a:solidFill>
              <a:srgbClr val="DABADD"/>
            </a:solidFill>
            <a:prstDash val="solid"/>
          </a:ln>
        </p:spPr>
      </p:sp>
      <p:sp>
        <p:nvSpPr>
          <p:cNvPr id="8" name="Text 5"/>
          <p:cNvSpPr/>
          <p:nvPr/>
        </p:nvSpPr>
        <p:spPr>
          <a:xfrm>
            <a:off x="6511171" y="3290649"/>
            <a:ext cx="2112169" cy="263962"/>
          </a:xfrm>
          <a:prstGeom prst="rect">
            <a:avLst/>
          </a:prstGeom>
          <a:noFill/>
          <a:ln/>
        </p:spPr>
        <p:txBody>
          <a:bodyPr wrap="none" lIns="0" tIns="0" rIns="0" bIns="0" rtlCol="0" anchor="t"/>
          <a:lstStyle/>
          <a:p>
            <a:pPr indent="0" marL="0">
              <a:lnSpc>
                <a:spcPts val="2050"/>
              </a:lnSpc>
              <a:buNone/>
            </a:pPr>
            <a:r>
              <a:rPr lang="en-US" sz="1650" spc="-33" kern="0" dirty="0">
                <a:solidFill>
                  <a:srgbClr val="272525"/>
                </a:solidFill>
                <a:latin typeface="Source Serif Pro Semi Bold" pitchFamily="34" charset="0"/>
                <a:ea typeface="Source Serif Pro Semi Bold" pitchFamily="34" charset="-122"/>
                <a:cs typeface="Source Serif Pro Semi Bold" pitchFamily="34" charset="-120"/>
              </a:rPr>
              <a:t>NumPy</a:t>
            </a:r>
            <a:endParaRPr lang="en-US" sz="1650" dirty="0"/>
          </a:p>
        </p:txBody>
      </p:sp>
      <p:sp>
        <p:nvSpPr>
          <p:cNvPr id="9" name="Text 6"/>
          <p:cNvSpPr/>
          <p:nvPr/>
        </p:nvSpPr>
        <p:spPr>
          <a:xfrm>
            <a:off x="6511171" y="3662243"/>
            <a:ext cx="7094458" cy="574358"/>
          </a:xfrm>
          <a:prstGeom prst="rect">
            <a:avLst/>
          </a:prstGeom>
          <a:noFill/>
          <a:ln/>
        </p:spPr>
        <p:txBody>
          <a:bodyPr wrap="square" lIns="0" tIns="0" rIns="0" bIns="0" rtlCol="0" anchor="t"/>
          <a:lstStyle/>
          <a:p>
            <a:pPr indent="0" marL="0">
              <a:lnSpc>
                <a:spcPts val="2250"/>
              </a:lnSpc>
              <a:buNone/>
            </a:pPr>
            <a:r>
              <a:rPr lang="en-US" sz="1400" spc="-28" kern="0" dirty="0">
                <a:solidFill>
                  <a:srgbClr val="272525"/>
                </a:solidFill>
                <a:latin typeface="Source Sans Pro" pitchFamily="34" charset="0"/>
                <a:ea typeface="Source Sans Pro" pitchFamily="34" charset="-122"/>
                <a:cs typeface="Source Sans Pro" pitchFamily="34" charset="-120"/>
              </a:rPr>
              <a:t>Provides support for creating and manipulating multidimensional arrays, crucial for numerical computations and vectorizing textual data.</a:t>
            </a:r>
            <a:endParaRPr lang="en-US" sz="1400" dirty="0"/>
          </a:p>
        </p:txBody>
      </p:sp>
      <p:sp>
        <p:nvSpPr>
          <p:cNvPr id="10" name="Shape 7"/>
          <p:cNvSpPr/>
          <p:nvPr/>
        </p:nvSpPr>
        <p:spPr>
          <a:xfrm>
            <a:off x="6324124" y="4603075"/>
            <a:ext cx="7468553" cy="1320046"/>
          </a:xfrm>
          <a:prstGeom prst="roundRect">
            <a:avLst>
              <a:gd name="adj" fmla="val 5712"/>
            </a:avLst>
          </a:prstGeom>
          <a:solidFill>
            <a:srgbClr val="F4D4F7"/>
          </a:solidFill>
          <a:ln w="7620">
            <a:solidFill>
              <a:srgbClr val="DABADD"/>
            </a:solidFill>
            <a:prstDash val="solid"/>
          </a:ln>
        </p:spPr>
      </p:sp>
      <p:sp>
        <p:nvSpPr>
          <p:cNvPr id="11" name="Text 8"/>
          <p:cNvSpPr/>
          <p:nvPr/>
        </p:nvSpPr>
        <p:spPr>
          <a:xfrm>
            <a:off x="6511171" y="4790123"/>
            <a:ext cx="2288977" cy="263962"/>
          </a:xfrm>
          <a:prstGeom prst="rect">
            <a:avLst/>
          </a:prstGeom>
          <a:noFill/>
          <a:ln/>
        </p:spPr>
        <p:txBody>
          <a:bodyPr wrap="none" lIns="0" tIns="0" rIns="0" bIns="0" rtlCol="0" anchor="t"/>
          <a:lstStyle/>
          <a:p>
            <a:pPr indent="0" marL="0">
              <a:lnSpc>
                <a:spcPts val="2050"/>
              </a:lnSpc>
              <a:buNone/>
            </a:pPr>
            <a:r>
              <a:rPr lang="en-US" sz="1650" spc="-33" kern="0" dirty="0">
                <a:solidFill>
                  <a:srgbClr val="272525"/>
                </a:solidFill>
                <a:latin typeface="Source Serif Pro Semi Bold" pitchFamily="34" charset="0"/>
                <a:ea typeface="Source Serif Pro Semi Bold" pitchFamily="34" charset="-122"/>
                <a:cs typeface="Source Serif Pro Semi Bold" pitchFamily="34" charset="-120"/>
              </a:rPr>
              <a:t>Regular Expressions (Re)</a:t>
            </a:r>
            <a:endParaRPr lang="en-US" sz="1650" dirty="0"/>
          </a:p>
        </p:txBody>
      </p:sp>
      <p:sp>
        <p:nvSpPr>
          <p:cNvPr id="12" name="Text 9"/>
          <p:cNvSpPr/>
          <p:nvPr/>
        </p:nvSpPr>
        <p:spPr>
          <a:xfrm>
            <a:off x="6511171" y="5161717"/>
            <a:ext cx="7094458" cy="574358"/>
          </a:xfrm>
          <a:prstGeom prst="rect">
            <a:avLst/>
          </a:prstGeom>
          <a:noFill/>
          <a:ln/>
        </p:spPr>
        <p:txBody>
          <a:bodyPr wrap="square" lIns="0" tIns="0" rIns="0" bIns="0" rtlCol="0" anchor="t"/>
          <a:lstStyle/>
          <a:p>
            <a:pPr indent="0" marL="0">
              <a:lnSpc>
                <a:spcPts val="2250"/>
              </a:lnSpc>
              <a:buNone/>
            </a:pPr>
            <a:r>
              <a:rPr lang="en-US" sz="1400" spc="-28" kern="0" dirty="0">
                <a:solidFill>
                  <a:srgbClr val="272525"/>
                </a:solidFill>
                <a:latin typeface="Source Sans Pro" pitchFamily="34" charset="0"/>
                <a:ea typeface="Source Sans Pro" pitchFamily="34" charset="-122"/>
                <a:cs typeface="Source Sans Pro" pitchFamily="34" charset="-120"/>
              </a:rPr>
              <a:t>Enables searching for specific patterns within the text data, aiding in preprocessing steps such as removing non-alphabetical characters.</a:t>
            </a:r>
            <a:endParaRPr lang="en-US" sz="1400" dirty="0"/>
          </a:p>
        </p:txBody>
      </p:sp>
      <p:sp>
        <p:nvSpPr>
          <p:cNvPr id="13" name="Shape 10"/>
          <p:cNvSpPr/>
          <p:nvPr/>
        </p:nvSpPr>
        <p:spPr>
          <a:xfrm>
            <a:off x="6324124" y="6102548"/>
            <a:ext cx="7468553" cy="1320046"/>
          </a:xfrm>
          <a:prstGeom prst="roundRect">
            <a:avLst>
              <a:gd name="adj" fmla="val 5712"/>
            </a:avLst>
          </a:prstGeom>
          <a:solidFill>
            <a:srgbClr val="F4D4F7"/>
          </a:solidFill>
          <a:ln w="7620">
            <a:solidFill>
              <a:srgbClr val="DABADD"/>
            </a:solidFill>
            <a:prstDash val="solid"/>
          </a:ln>
        </p:spPr>
      </p:sp>
      <p:sp>
        <p:nvSpPr>
          <p:cNvPr id="14" name="Text 11"/>
          <p:cNvSpPr/>
          <p:nvPr/>
        </p:nvSpPr>
        <p:spPr>
          <a:xfrm>
            <a:off x="6511171" y="6289596"/>
            <a:ext cx="2112169" cy="263962"/>
          </a:xfrm>
          <a:prstGeom prst="rect">
            <a:avLst/>
          </a:prstGeom>
          <a:noFill/>
          <a:ln/>
        </p:spPr>
        <p:txBody>
          <a:bodyPr wrap="none" lIns="0" tIns="0" rIns="0" bIns="0" rtlCol="0" anchor="t"/>
          <a:lstStyle/>
          <a:p>
            <a:pPr indent="0" marL="0">
              <a:lnSpc>
                <a:spcPts val="2050"/>
              </a:lnSpc>
              <a:buNone/>
            </a:pPr>
            <a:r>
              <a:rPr lang="en-US" sz="1650" spc="-33" kern="0" dirty="0">
                <a:solidFill>
                  <a:srgbClr val="272525"/>
                </a:solidFill>
                <a:latin typeface="Source Serif Pro Semi Bold" pitchFamily="34" charset="0"/>
                <a:ea typeface="Source Serif Pro Semi Bold" pitchFamily="34" charset="-122"/>
                <a:cs typeface="Source Serif Pro Semi Bold" pitchFamily="34" charset="-120"/>
              </a:rPr>
              <a:t>NLTK</a:t>
            </a:r>
            <a:endParaRPr lang="en-US" sz="1650" dirty="0"/>
          </a:p>
        </p:txBody>
      </p:sp>
      <p:sp>
        <p:nvSpPr>
          <p:cNvPr id="15" name="Text 12"/>
          <p:cNvSpPr/>
          <p:nvPr/>
        </p:nvSpPr>
        <p:spPr>
          <a:xfrm>
            <a:off x="6511171" y="6661190"/>
            <a:ext cx="7094458" cy="574358"/>
          </a:xfrm>
          <a:prstGeom prst="rect">
            <a:avLst/>
          </a:prstGeom>
          <a:noFill/>
          <a:ln/>
        </p:spPr>
        <p:txBody>
          <a:bodyPr wrap="square" lIns="0" tIns="0" rIns="0" bIns="0" rtlCol="0" anchor="t"/>
          <a:lstStyle/>
          <a:p>
            <a:pPr indent="0" marL="0">
              <a:lnSpc>
                <a:spcPts val="2250"/>
              </a:lnSpc>
              <a:buNone/>
            </a:pPr>
            <a:r>
              <a:rPr lang="en-US" sz="1400" spc="-28" kern="0" dirty="0">
                <a:solidFill>
                  <a:srgbClr val="272525"/>
                </a:solidFill>
                <a:latin typeface="Source Sans Pro" pitchFamily="34" charset="0"/>
                <a:ea typeface="Source Sans Pro" pitchFamily="34" charset="-122"/>
                <a:cs typeface="Source Sans Pro" pitchFamily="34" charset="-120"/>
              </a:rPr>
              <a:t>A powerful toolkit for natural language processing, offering functionalities for text preprocessing, stemming, and tokenization.</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910352"/>
            <a:ext cx="7468553" cy="1337548"/>
          </a:xfrm>
          <a:prstGeom prst="rect">
            <a:avLst/>
          </a:prstGeom>
          <a:noFill/>
          <a:ln/>
        </p:spPr>
        <p:txBody>
          <a:bodyPr wrap="square" lIns="0" tIns="0" rIns="0" bIns="0" rtlCol="0" anchor="t"/>
          <a:lstStyle/>
          <a:p>
            <a:pPr indent="0" marL="0">
              <a:lnSpc>
                <a:spcPts val="5250"/>
              </a:lnSpc>
              <a:buNone/>
            </a:pPr>
            <a:r>
              <a:rPr lang="en-US" sz="4200" spc="-84" kern="0" dirty="0">
                <a:solidFill>
                  <a:srgbClr val="D73AD7"/>
                </a:solidFill>
                <a:latin typeface="Source Serif Pro Semi Bold" pitchFamily="34" charset="0"/>
                <a:ea typeface="Source Serif Pro Semi Bold" pitchFamily="34" charset="-122"/>
                <a:cs typeface="Source Serif Pro Semi Bold" pitchFamily="34" charset="-120"/>
              </a:rPr>
              <a:t>Data Preprocessing: Preparing the Data</a:t>
            </a:r>
            <a:endParaRPr lang="en-US" sz="4200" dirty="0"/>
          </a:p>
        </p:txBody>
      </p:sp>
      <p:sp>
        <p:nvSpPr>
          <p:cNvPr id="4" name="Shape 1"/>
          <p:cNvSpPr/>
          <p:nvPr/>
        </p:nvSpPr>
        <p:spPr>
          <a:xfrm>
            <a:off x="6579870" y="2589014"/>
            <a:ext cx="30480" cy="4730115"/>
          </a:xfrm>
          <a:prstGeom prst="roundRect">
            <a:avLst>
              <a:gd name="adj" fmla="val 313362"/>
            </a:avLst>
          </a:prstGeom>
          <a:solidFill>
            <a:srgbClr val="DABADD"/>
          </a:solidFill>
          <a:ln/>
        </p:spPr>
      </p:sp>
      <p:sp>
        <p:nvSpPr>
          <p:cNvPr id="5" name="Shape 2"/>
          <p:cNvSpPr/>
          <p:nvPr/>
        </p:nvSpPr>
        <p:spPr>
          <a:xfrm>
            <a:off x="6805196" y="3085267"/>
            <a:ext cx="682228" cy="30480"/>
          </a:xfrm>
          <a:prstGeom prst="roundRect">
            <a:avLst>
              <a:gd name="adj" fmla="val 313362"/>
            </a:avLst>
          </a:prstGeom>
          <a:solidFill>
            <a:srgbClr val="DABADD"/>
          </a:solidFill>
          <a:ln/>
        </p:spPr>
      </p:sp>
      <p:sp>
        <p:nvSpPr>
          <p:cNvPr id="6" name="Shape 3"/>
          <p:cNvSpPr/>
          <p:nvPr/>
        </p:nvSpPr>
        <p:spPr>
          <a:xfrm>
            <a:off x="6324064" y="2844760"/>
            <a:ext cx="511612" cy="511612"/>
          </a:xfrm>
          <a:prstGeom prst="roundRect">
            <a:avLst>
              <a:gd name="adj" fmla="val 18669"/>
            </a:avLst>
          </a:prstGeom>
          <a:solidFill>
            <a:srgbClr val="F4D4F7"/>
          </a:solidFill>
          <a:ln w="7620">
            <a:solidFill>
              <a:srgbClr val="DABADD"/>
            </a:solidFill>
            <a:prstDash val="solid"/>
          </a:ln>
        </p:spPr>
      </p:sp>
      <p:sp>
        <p:nvSpPr>
          <p:cNvPr id="7" name="Text 4"/>
          <p:cNvSpPr/>
          <p:nvPr/>
        </p:nvSpPr>
        <p:spPr>
          <a:xfrm>
            <a:off x="6419314" y="2899886"/>
            <a:ext cx="320993" cy="401241"/>
          </a:xfrm>
          <a:prstGeom prst="rect">
            <a:avLst/>
          </a:prstGeom>
          <a:noFill/>
          <a:ln/>
        </p:spPr>
        <p:txBody>
          <a:bodyPr wrap="none" lIns="0" tIns="0" rIns="0" bIns="0" rtlCol="0" anchor="t"/>
          <a:lstStyle/>
          <a:p>
            <a:pPr algn="ctr" indent="0" marL="0">
              <a:lnSpc>
                <a:spcPts val="2500"/>
              </a:lnSpc>
              <a:buNone/>
            </a:pPr>
            <a:r>
              <a:rPr lang="en-US" sz="2500" spc="-51" kern="0"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500" dirty="0"/>
          </a:p>
        </p:txBody>
      </p:sp>
      <p:sp>
        <p:nvSpPr>
          <p:cNvPr id="8" name="Text 5"/>
          <p:cNvSpPr/>
          <p:nvPr/>
        </p:nvSpPr>
        <p:spPr>
          <a:xfrm>
            <a:off x="7716917" y="2816423"/>
            <a:ext cx="6075759" cy="727710"/>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The first step involves reading the dataset into a Pandas dataframe, providing a structured representation of the data.</a:t>
            </a:r>
            <a:endParaRPr lang="en-US" sz="1750" dirty="0"/>
          </a:p>
        </p:txBody>
      </p:sp>
      <p:sp>
        <p:nvSpPr>
          <p:cNvPr id="9" name="Shape 6"/>
          <p:cNvSpPr/>
          <p:nvPr/>
        </p:nvSpPr>
        <p:spPr>
          <a:xfrm>
            <a:off x="6805196" y="4495205"/>
            <a:ext cx="682228" cy="30480"/>
          </a:xfrm>
          <a:prstGeom prst="roundRect">
            <a:avLst>
              <a:gd name="adj" fmla="val 313362"/>
            </a:avLst>
          </a:prstGeom>
          <a:solidFill>
            <a:srgbClr val="DABADD"/>
          </a:solidFill>
          <a:ln/>
        </p:spPr>
      </p:sp>
      <p:sp>
        <p:nvSpPr>
          <p:cNvPr id="10" name="Shape 7"/>
          <p:cNvSpPr/>
          <p:nvPr/>
        </p:nvSpPr>
        <p:spPr>
          <a:xfrm>
            <a:off x="6324064" y="4254698"/>
            <a:ext cx="511612" cy="511612"/>
          </a:xfrm>
          <a:prstGeom prst="roundRect">
            <a:avLst>
              <a:gd name="adj" fmla="val 18669"/>
            </a:avLst>
          </a:prstGeom>
          <a:solidFill>
            <a:srgbClr val="F4D4F7"/>
          </a:solidFill>
          <a:ln w="7620">
            <a:solidFill>
              <a:srgbClr val="DABADD"/>
            </a:solidFill>
            <a:prstDash val="solid"/>
          </a:ln>
        </p:spPr>
      </p:sp>
      <p:sp>
        <p:nvSpPr>
          <p:cNvPr id="11" name="Text 8"/>
          <p:cNvSpPr/>
          <p:nvPr/>
        </p:nvSpPr>
        <p:spPr>
          <a:xfrm>
            <a:off x="6419314" y="4309824"/>
            <a:ext cx="320993" cy="401241"/>
          </a:xfrm>
          <a:prstGeom prst="rect">
            <a:avLst/>
          </a:prstGeom>
          <a:noFill/>
          <a:ln/>
        </p:spPr>
        <p:txBody>
          <a:bodyPr wrap="none" lIns="0" tIns="0" rIns="0" bIns="0" rtlCol="0" anchor="t"/>
          <a:lstStyle/>
          <a:p>
            <a:pPr algn="ctr" indent="0" marL="0">
              <a:lnSpc>
                <a:spcPts val="2500"/>
              </a:lnSpc>
              <a:buNone/>
            </a:pPr>
            <a:r>
              <a:rPr lang="en-US" sz="2500" spc="-51" kern="0"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500" dirty="0"/>
          </a:p>
        </p:txBody>
      </p:sp>
      <p:sp>
        <p:nvSpPr>
          <p:cNvPr id="12" name="Text 9"/>
          <p:cNvSpPr/>
          <p:nvPr/>
        </p:nvSpPr>
        <p:spPr>
          <a:xfrm>
            <a:off x="7716917" y="4226362"/>
            <a:ext cx="6075759" cy="1091565"/>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Next, we analyze the data for missing values, identifying instances where information is incomplete. These missing values are then filled with empty strings, ensuring consistent data format.</a:t>
            </a:r>
            <a:endParaRPr lang="en-US" sz="1750" dirty="0"/>
          </a:p>
        </p:txBody>
      </p:sp>
      <p:sp>
        <p:nvSpPr>
          <p:cNvPr id="13" name="Shape 10"/>
          <p:cNvSpPr/>
          <p:nvPr/>
        </p:nvSpPr>
        <p:spPr>
          <a:xfrm>
            <a:off x="6805196" y="6268998"/>
            <a:ext cx="682228" cy="30480"/>
          </a:xfrm>
          <a:prstGeom prst="roundRect">
            <a:avLst>
              <a:gd name="adj" fmla="val 313362"/>
            </a:avLst>
          </a:prstGeom>
          <a:solidFill>
            <a:srgbClr val="DABADD"/>
          </a:solidFill>
          <a:ln/>
        </p:spPr>
      </p:sp>
      <p:sp>
        <p:nvSpPr>
          <p:cNvPr id="14" name="Shape 11"/>
          <p:cNvSpPr/>
          <p:nvPr/>
        </p:nvSpPr>
        <p:spPr>
          <a:xfrm>
            <a:off x="6324064" y="6028492"/>
            <a:ext cx="511612" cy="511612"/>
          </a:xfrm>
          <a:prstGeom prst="roundRect">
            <a:avLst>
              <a:gd name="adj" fmla="val 18669"/>
            </a:avLst>
          </a:prstGeom>
          <a:solidFill>
            <a:srgbClr val="F4D4F7"/>
          </a:solidFill>
          <a:ln w="7620">
            <a:solidFill>
              <a:srgbClr val="DABADD"/>
            </a:solidFill>
            <a:prstDash val="solid"/>
          </a:ln>
        </p:spPr>
      </p:sp>
      <p:sp>
        <p:nvSpPr>
          <p:cNvPr id="15" name="Text 12"/>
          <p:cNvSpPr/>
          <p:nvPr/>
        </p:nvSpPr>
        <p:spPr>
          <a:xfrm>
            <a:off x="6419314" y="6083618"/>
            <a:ext cx="320993" cy="401241"/>
          </a:xfrm>
          <a:prstGeom prst="rect">
            <a:avLst/>
          </a:prstGeom>
          <a:noFill/>
          <a:ln/>
        </p:spPr>
        <p:txBody>
          <a:bodyPr wrap="none" lIns="0" tIns="0" rIns="0" bIns="0" rtlCol="0" anchor="t"/>
          <a:lstStyle/>
          <a:p>
            <a:pPr algn="ctr" indent="0" marL="0">
              <a:lnSpc>
                <a:spcPts val="2500"/>
              </a:lnSpc>
              <a:buNone/>
            </a:pPr>
            <a:r>
              <a:rPr lang="en-US" sz="2500" spc="-51" kern="0"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500" dirty="0"/>
          </a:p>
        </p:txBody>
      </p:sp>
      <p:sp>
        <p:nvSpPr>
          <p:cNvPr id="16" name="Text 13"/>
          <p:cNvSpPr/>
          <p:nvPr/>
        </p:nvSpPr>
        <p:spPr>
          <a:xfrm>
            <a:off x="7716917" y="6000155"/>
            <a:ext cx="6075759" cy="1091565"/>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The title and author columns are then combined. The text column already contains enough information for prediction, so merging these columns is not essential for this project.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92160"/>
          </a:xfrm>
          <a:prstGeom prst="rect">
            <a:avLst/>
          </a:prstGeom>
        </p:spPr>
      </p:pic>
      <p:sp>
        <p:nvSpPr>
          <p:cNvPr id="3" name="Text 0"/>
          <p:cNvSpPr/>
          <p:nvPr/>
        </p:nvSpPr>
        <p:spPr>
          <a:xfrm>
            <a:off x="837724" y="4178737"/>
            <a:ext cx="8260556" cy="704017"/>
          </a:xfrm>
          <a:prstGeom prst="rect">
            <a:avLst/>
          </a:prstGeom>
          <a:noFill/>
          <a:ln/>
        </p:spPr>
        <p:txBody>
          <a:bodyPr wrap="none" lIns="0" tIns="0" rIns="0" bIns="0" rtlCol="0" anchor="t"/>
          <a:lstStyle/>
          <a:p>
            <a:pPr indent="0" marL="0">
              <a:lnSpc>
                <a:spcPts val="5500"/>
              </a:lnSpc>
              <a:buNone/>
            </a:pPr>
            <a:r>
              <a:rPr lang="en-US" sz="4400" spc="-89" kern="0" dirty="0">
                <a:solidFill>
                  <a:srgbClr val="D73AD7"/>
                </a:solidFill>
                <a:latin typeface="Source Serif Pro Semi Bold" pitchFamily="34" charset="0"/>
                <a:ea typeface="Source Serif Pro Semi Bold" pitchFamily="34" charset="-122"/>
                <a:cs typeface="Source Serif Pro Semi Bold" pitchFamily="34" charset="-120"/>
              </a:rPr>
              <a:t>Stemming: Extracting Root Words</a:t>
            </a:r>
            <a:endParaRPr lang="en-US" sz="4400" dirty="0"/>
          </a:p>
        </p:txBody>
      </p:sp>
      <p:sp>
        <p:nvSpPr>
          <p:cNvPr id="4" name="Shape 1"/>
          <p:cNvSpPr/>
          <p:nvPr/>
        </p:nvSpPr>
        <p:spPr>
          <a:xfrm>
            <a:off x="837724" y="5510927"/>
            <a:ext cx="538520" cy="538520"/>
          </a:xfrm>
          <a:prstGeom prst="roundRect">
            <a:avLst>
              <a:gd name="adj" fmla="val 18670"/>
            </a:avLst>
          </a:prstGeom>
          <a:solidFill>
            <a:srgbClr val="F4D4F7"/>
          </a:solidFill>
          <a:ln w="7620">
            <a:solidFill>
              <a:srgbClr val="DABADD"/>
            </a:solidFill>
            <a:prstDash val="solid"/>
          </a:ln>
        </p:spPr>
      </p:sp>
      <p:sp>
        <p:nvSpPr>
          <p:cNvPr id="5" name="Text 2"/>
          <p:cNvSpPr/>
          <p:nvPr/>
        </p:nvSpPr>
        <p:spPr>
          <a:xfrm>
            <a:off x="937974" y="5568910"/>
            <a:ext cx="337899" cy="422434"/>
          </a:xfrm>
          <a:prstGeom prst="rect">
            <a:avLst/>
          </a:prstGeom>
          <a:noFill/>
          <a:ln/>
        </p:spPr>
        <p:txBody>
          <a:bodyPr wrap="none" lIns="0" tIns="0" rIns="0" bIns="0" rtlCol="0" anchor="t"/>
          <a:lstStyle/>
          <a:p>
            <a:pPr algn="ctr" indent="0" marL="0">
              <a:lnSpc>
                <a:spcPts val="2650"/>
              </a:lnSpc>
              <a:buNone/>
            </a:pPr>
            <a:r>
              <a:rPr lang="en-US" sz="2650" spc="-53" kern="0"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650" dirty="0"/>
          </a:p>
        </p:txBody>
      </p:sp>
      <p:sp>
        <p:nvSpPr>
          <p:cNvPr id="6" name="Text 3"/>
          <p:cNvSpPr/>
          <p:nvPr/>
        </p:nvSpPr>
        <p:spPr>
          <a:xfrm>
            <a:off x="1615559" y="5510927"/>
            <a:ext cx="3380899" cy="1532096"/>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Stemming is a crucial part of natural language processing, aiming to reduce words to their root form.</a:t>
            </a:r>
            <a:endParaRPr lang="en-US" sz="1850" dirty="0"/>
          </a:p>
        </p:txBody>
      </p:sp>
      <p:sp>
        <p:nvSpPr>
          <p:cNvPr id="7" name="Shape 4"/>
          <p:cNvSpPr/>
          <p:nvPr/>
        </p:nvSpPr>
        <p:spPr>
          <a:xfrm>
            <a:off x="5235773" y="5510927"/>
            <a:ext cx="538520" cy="538520"/>
          </a:xfrm>
          <a:prstGeom prst="roundRect">
            <a:avLst>
              <a:gd name="adj" fmla="val 18670"/>
            </a:avLst>
          </a:prstGeom>
          <a:solidFill>
            <a:srgbClr val="F4D4F7"/>
          </a:solidFill>
          <a:ln w="7620">
            <a:solidFill>
              <a:srgbClr val="DABADD"/>
            </a:solidFill>
            <a:prstDash val="solid"/>
          </a:ln>
        </p:spPr>
      </p:sp>
      <p:sp>
        <p:nvSpPr>
          <p:cNvPr id="8" name="Text 5"/>
          <p:cNvSpPr/>
          <p:nvPr/>
        </p:nvSpPr>
        <p:spPr>
          <a:xfrm>
            <a:off x="5336024" y="5568910"/>
            <a:ext cx="337899" cy="422434"/>
          </a:xfrm>
          <a:prstGeom prst="rect">
            <a:avLst/>
          </a:prstGeom>
          <a:noFill/>
          <a:ln/>
        </p:spPr>
        <p:txBody>
          <a:bodyPr wrap="none" lIns="0" tIns="0" rIns="0" bIns="0" rtlCol="0" anchor="t"/>
          <a:lstStyle/>
          <a:p>
            <a:pPr algn="ctr" indent="0" marL="0">
              <a:lnSpc>
                <a:spcPts val="2650"/>
              </a:lnSpc>
              <a:buNone/>
            </a:pPr>
            <a:r>
              <a:rPr lang="en-US" sz="2650" spc="-53" kern="0"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650" dirty="0"/>
          </a:p>
        </p:txBody>
      </p:sp>
      <p:sp>
        <p:nvSpPr>
          <p:cNvPr id="9" name="Text 6"/>
          <p:cNvSpPr/>
          <p:nvPr/>
        </p:nvSpPr>
        <p:spPr>
          <a:xfrm>
            <a:off x="6013609" y="5510927"/>
            <a:ext cx="3380899" cy="1532096"/>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The stemming function removes non-alphabetical characters, converts text to lowercase, and tokenizes the words.</a:t>
            </a:r>
            <a:endParaRPr lang="en-US" sz="1850" dirty="0"/>
          </a:p>
        </p:txBody>
      </p:sp>
      <p:sp>
        <p:nvSpPr>
          <p:cNvPr id="10" name="Shape 7"/>
          <p:cNvSpPr/>
          <p:nvPr/>
        </p:nvSpPr>
        <p:spPr>
          <a:xfrm>
            <a:off x="9633823" y="5510927"/>
            <a:ext cx="538520" cy="538520"/>
          </a:xfrm>
          <a:prstGeom prst="roundRect">
            <a:avLst>
              <a:gd name="adj" fmla="val 18670"/>
            </a:avLst>
          </a:prstGeom>
          <a:solidFill>
            <a:srgbClr val="F4D4F7"/>
          </a:solidFill>
          <a:ln w="7620">
            <a:solidFill>
              <a:srgbClr val="DABADD"/>
            </a:solidFill>
            <a:prstDash val="solid"/>
          </a:ln>
        </p:spPr>
      </p:sp>
      <p:sp>
        <p:nvSpPr>
          <p:cNvPr id="11" name="Text 8"/>
          <p:cNvSpPr/>
          <p:nvPr/>
        </p:nvSpPr>
        <p:spPr>
          <a:xfrm>
            <a:off x="9734074" y="5568910"/>
            <a:ext cx="337899" cy="422434"/>
          </a:xfrm>
          <a:prstGeom prst="rect">
            <a:avLst/>
          </a:prstGeom>
          <a:noFill/>
          <a:ln/>
        </p:spPr>
        <p:txBody>
          <a:bodyPr wrap="none" lIns="0" tIns="0" rIns="0" bIns="0" rtlCol="0" anchor="t"/>
          <a:lstStyle/>
          <a:p>
            <a:pPr algn="ctr" indent="0" marL="0">
              <a:lnSpc>
                <a:spcPts val="2650"/>
              </a:lnSpc>
              <a:buNone/>
            </a:pPr>
            <a:r>
              <a:rPr lang="en-US" sz="2650" spc="-53" kern="0"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650" dirty="0"/>
          </a:p>
        </p:txBody>
      </p:sp>
      <p:sp>
        <p:nvSpPr>
          <p:cNvPr id="12" name="Text 9"/>
          <p:cNvSpPr/>
          <p:nvPr/>
        </p:nvSpPr>
        <p:spPr>
          <a:xfrm>
            <a:off x="10411658" y="5510927"/>
            <a:ext cx="3380899" cy="1532096"/>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Stemming is then applied to the content column of the news dataset, simplifying the text while preserving its core meaning.</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2793325"/>
            <a:ext cx="10856119" cy="704017"/>
          </a:xfrm>
          <a:prstGeom prst="rect">
            <a:avLst/>
          </a:prstGeom>
          <a:noFill/>
          <a:ln/>
        </p:spPr>
        <p:txBody>
          <a:bodyPr wrap="none" lIns="0" tIns="0" rIns="0" bIns="0" rtlCol="0" anchor="t"/>
          <a:lstStyle/>
          <a:p>
            <a:pPr indent="0" marL="0">
              <a:lnSpc>
                <a:spcPts val="5500"/>
              </a:lnSpc>
              <a:buNone/>
            </a:pPr>
            <a:r>
              <a:rPr lang="en-US" sz="4400" spc="-89" kern="0" dirty="0">
                <a:solidFill>
                  <a:srgbClr val="D73AD7"/>
                </a:solidFill>
                <a:latin typeface="Source Serif Pro Semi Bold" pitchFamily="34" charset="0"/>
                <a:ea typeface="Source Serif Pro Semi Bold" pitchFamily="34" charset="-122"/>
                <a:cs typeface="Source Serif Pro Semi Bold" pitchFamily="34" charset="-120"/>
              </a:rPr>
              <a:t>Data Transformation: From Text to Numbers</a:t>
            </a:r>
            <a:endParaRPr lang="en-US" sz="4400" dirty="0"/>
          </a:p>
        </p:txBody>
      </p:sp>
      <p:sp>
        <p:nvSpPr>
          <p:cNvPr id="3" name="Text 1"/>
          <p:cNvSpPr/>
          <p:nvPr/>
        </p:nvSpPr>
        <p:spPr>
          <a:xfrm>
            <a:off x="837724" y="4071699"/>
            <a:ext cx="6185535" cy="1149072"/>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The textual data is converted into numerical form using a vectorizer, enabling machine learning algorithms to process and understand the data.</a:t>
            </a:r>
            <a:endParaRPr lang="en-US" sz="1850" dirty="0"/>
          </a:p>
        </p:txBody>
      </p:sp>
      <p:sp>
        <p:nvSpPr>
          <p:cNvPr id="4" name="Text 2"/>
          <p:cNvSpPr/>
          <p:nvPr/>
        </p:nvSpPr>
        <p:spPr>
          <a:xfrm>
            <a:off x="7614761" y="4071699"/>
            <a:ext cx="6185535" cy="1149072"/>
          </a:xfrm>
          <a:prstGeom prst="rect">
            <a:avLst/>
          </a:prstGeom>
          <a:noFill/>
          <a:ln/>
        </p:spPr>
        <p:txBody>
          <a:bodyPr wrap="square" lIns="0" tIns="0" rIns="0" bIns="0" rtlCol="0" anchor="t"/>
          <a:lstStyle/>
          <a:p>
            <a:pPr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This process involves representing words as numerical vectors, allowing the model to identify relationships between words and their contexts.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42617"/>
          </a:xfrm>
          <a:prstGeom prst="rect">
            <a:avLst/>
          </a:prstGeom>
        </p:spPr>
      </p:pic>
      <p:sp>
        <p:nvSpPr>
          <p:cNvPr id="3" name="Text 0"/>
          <p:cNvSpPr/>
          <p:nvPr/>
        </p:nvSpPr>
        <p:spPr>
          <a:xfrm>
            <a:off x="837724" y="3564374"/>
            <a:ext cx="7207925" cy="668774"/>
          </a:xfrm>
          <a:prstGeom prst="rect">
            <a:avLst/>
          </a:prstGeom>
          <a:noFill/>
          <a:ln/>
        </p:spPr>
        <p:txBody>
          <a:bodyPr wrap="none" lIns="0" tIns="0" rIns="0" bIns="0" rtlCol="0" anchor="t"/>
          <a:lstStyle/>
          <a:p>
            <a:pPr indent="0" marL="0">
              <a:lnSpc>
                <a:spcPts val="5250"/>
              </a:lnSpc>
              <a:buNone/>
            </a:pPr>
            <a:r>
              <a:rPr lang="en-US" sz="4200" spc="-84" kern="0" dirty="0">
                <a:solidFill>
                  <a:srgbClr val="D73AD7"/>
                </a:solidFill>
                <a:latin typeface="Source Serif Pro Semi Bold" pitchFamily="34" charset="0"/>
                <a:ea typeface="Source Serif Pro Semi Bold" pitchFamily="34" charset="-122"/>
                <a:cs typeface="Source Serif Pro Semi Bold" pitchFamily="34" charset="-120"/>
              </a:rPr>
              <a:t>Training and Testing the Model</a:t>
            </a:r>
            <a:endParaRPr lang="en-US" sz="4200" dirty="0"/>
          </a:p>
        </p:txBody>
      </p:sp>
      <p:pic>
        <p:nvPicPr>
          <p:cNvPr id="4" name="Image 1" descr="preencoded.png">    </p:cNvPr>
          <p:cNvPicPr>
            <a:picLocks noChangeAspect="1"/>
          </p:cNvPicPr>
          <p:nvPr/>
        </p:nvPicPr>
        <p:blipFill>
          <a:blip r:embed="rId2"/>
          <a:stretch>
            <a:fillRect/>
          </a:stretch>
        </p:blipFill>
        <p:spPr>
          <a:xfrm>
            <a:off x="837724" y="4574262"/>
            <a:ext cx="4318278" cy="909637"/>
          </a:xfrm>
          <a:prstGeom prst="rect">
            <a:avLst/>
          </a:prstGeom>
        </p:spPr>
      </p:pic>
      <p:sp>
        <p:nvSpPr>
          <p:cNvPr id="5" name="Text 1"/>
          <p:cNvSpPr/>
          <p:nvPr/>
        </p:nvSpPr>
        <p:spPr>
          <a:xfrm>
            <a:off x="1065133" y="5825014"/>
            <a:ext cx="3863459" cy="1455420"/>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The dataset is divided into training and testing sets. The training set is used to train the model, allowing it to learn the patterns associated with fake news.</a:t>
            </a:r>
            <a:endParaRPr lang="en-US" sz="1750" dirty="0"/>
          </a:p>
        </p:txBody>
      </p:sp>
      <p:pic>
        <p:nvPicPr>
          <p:cNvPr id="6" name="Image 2" descr="preencoded.png">    </p:cNvPr>
          <p:cNvPicPr>
            <a:picLocks noChangeAspect="1"/>
          </p:cNvPicPr>
          <p:nvPr/>
        </p:nvPicPr>
        <p:blipFill>
          <a:blip r:embed="rId3"/>
          <a:stretch>
            <a:fillRect/>
          </a:stretch>
        </p:blipFill>
        <p:spPr>
          <a:xfrm>
            <a:off x="5156002" y="4574262"/>
            <a:ext cx="4318278" cy="909637"/>
          </a:xfrm>
          <a:prstGeom prst="rect">
            <a:avLst/>
          </a:prstGeom>
        </p:spPr>
      </p:pic>
      <p:sp>
        <p:nvSpPr>
          <p:cNvPr id="7" name="Text 2"/>
          <p:cNvSpPr/>
          <p:nvPr/>
        </p:nvSpPr>
        <p:spPr>
          <a:xfrm>
            <a:off x="5383411" y="5825014"/>
            <a:ext cx="3863459" cy="1455420"/>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The testing set is used to evaluate the model's performance on unseen data, providing a measure of its ability to generalize and predict accurately.</a:t>
            </a:r>
            <a:endParaRPr lang="en-US" sz="1750" dirty="0"/>
          </a:p>
        </p:txBody>
      </p:sp>
      <p:pic>
        <p:nvPicPr>
          <p:cNvPr id="8" name="Image 3" descr="preencoded.png">    </p:cNvPr>
          <p:cNvPicPr>
            <a:picLocks noChangeAspect="1"/>
          </p:cNvPicPr>
          <p:nvPr/>
        </p:nvPicPr>
        <p:blipFill>
          <a:blip r:embed="rId4"/>
          <a:stretch>
            <a:fillRect/>
          </a:stretch>
        </p:blipFill>
        <p:spPr>
          <a:xfrm>
            <a:off x="9474279" y="4574262"/>
            <a:ext cx="4318278" cy="909637"/>
          </a:xfrm>
          <a:prstGeom prst="rect">
            <a:avLst/>
          </a:prstGeom>
        </p:spPr>
      </p:pic>
      <p:sp>
        <p:nvSpPr>
          <p:cNvPr id="9" name="Text 3"/>
          <p:cNvSpPr/>
          <p:nvPr/>
        </p:nvSpPr>
        <p:spPr>
          <a:xfrm>
            <a:off x="9701689" y="5825014"/>
            <a:ext cx="3863459" cy="1091565"/>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A Logistic Regression model is employed to predict the label of a news article based on its content.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531739"/>
            <a:ext cx="7468553" cy="1408033"/>
          </a:xfrm>
          <a:prstGeom prst="rect">
            <a:avLst/>
          </a:prstGeom>
          <a:noFill/>
          <a:ln/>
        </p:spPr>
        <p:txBody>
          <a:bodyPr wrap="square" lIns="0" tIns="0" rIns="0" bIns="0" rtlCol="0" anchor="t"/>
          <a:lstStyle/>
          <a:p>
            <a:pPr indent="0" marL="0">
              <a:lnSpc>
                <a:spcPts val="5500"/>
              </a:lnSpc>
              <a:buNone/>
            </a:pPr>
            <a:r>
              <a:rPr lang="en-US" sz="4400" spc="-89" kern="0" dirty="0">
                <a:solidFill>
                  <a:srgbClr val="D73AD7"/>
                </a:solidFill>
                <a:latin typeface="Source Serif Pro Semi Bold" pitchFamily="34" charset="0"/>
                <a:ea typeface="Source Serif Pro Semi Bold" pitchFamily="34" charset="-122"/>
                <a:cs typeface="Source Serif Pro Semi Bold" pitchFamily="34" charset="-120"/>
              </a:rPr>
              <a:t>Model Evaluation and Deployment</a:t>
            </a:r>
            <a:endParaRPr lang="en-US" sz="4400" dirty="0"/>
          </a:p>
        </p:txBody>
      </p:sp>
      <p:sp>
        <p:nvSpPr>
          <p:cNvPr id="4" name="Shape 1"/>
          <p:cNvSpPr/>
          <p:nvPr/>
        </p:nvSpPr>
        <p:spPr>
          <a:xfrm>
            <a:off x="837724" y="3298746"/>
            <a:ext cx="179427" cy="766048"/>
          </a:xfrm>
          <a:prstGeom prst="roundRect">
            <a:avLst>
              <a:gd name="adj" fmla="val 56034"/>
            </a:avLst>
          </a:prstGeom>
          <a:solidFill>
            <a:srgbClr val="F4D4F7"/>
          </a:solidFill>
          <a:ln w="7620">
            <a:solidFill>
              <a:srgbClr val="DABADD"/>
            </a:solidFill>
            <a:prstDash val="solid"/>
          </a:ln>
        </p:spPr>
      </p:sp>
      <p:sp>
        <p:nvSpPr>
          <p:cNvPr id="5" name="Text 2"/>
          <p:cNvSpPr/>
          <p:nvPr/>
        </p:nvSpPr>
        <p:spPr>
          <a:xfrm>
            <a:off x="1376124" y="3298746"/>
            <a:ext cx="6930152" cy="766048"/>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The accuracy score is calculated for both the training and testing sets, providing insights into the model's effectiveness.</a:t>
            </a:r>
            <a:endParaRPr lang="en-US" sz="1850" dirty="0"/>
          </a:p>
        </p:txBody>
      </p:sp>
      <p:sp>
        <p:nvSpPr>
          <p:cNvPr id="6" name="Shape 3"/>
          <p:cNvSpPr/>
          <p:nvPr/>
        </p:nvSpPr>
        <p:spPr>
          <a:xfrm>
            <a:off x="1196697" y="4304109"/>
            <a:ext cx="179427" cy="766048"/>
          </a:xfrm>
          <a:prstGeom prst="roundRect">
            <a:avLst>
              <a:gd name="adj" fmla="val 56034"/>
            </a:avLst>
          </a:prstGeom>
          <a:solidFill>
            <a:srgbClr val="F4D4F7"/>
          </a:solidFill>
          <a:ln w="7620">
            <a:solidFill>
              <a:srgbClr val="DABADD"/>
            </a:solidFill>
            <a:prstDash val="solid"/>
          </a:ln>
        </p:spPr>
      </p:sp>
      <p:sp>
        <p:nvSpPr>
          <p:cNvPr id="7" name="Text 4"/>
          <p:cNvSpPr/>
          <p:nvPr/>
        </p:nvSpPr>
        <p:spPr>
          <a:xfrm>
            <a:off x="1735098" y="4304109"/>
            <a:ext cx="6571178" cy="766048"/>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The model's accuracy reflects its ability to correctly classify news articles as real or fake.</a:t>
            </a:r>
            <a:endParaRPr lang="en-US" sz="1850" dirty="0"/>
          </a:p>
        </p:txBody>
      </p:sp>
      <p:sp>
        <p:nvSpPr>
          <p:cNvPr id="8" name="Shape 5"/>
          <p:cNvSpPr/>
          <p:nvPr/>
        </p:nvSpPr>
        <p:spPr>
          <a:xfrm>
            <a:off x="1555790" y="5309473"/>
            <a:ext cx="179427" cy="1149072"/>
          </a:xfrm>
          <a:prstGeom prst="roundRect">
            <a:avLst>
              <a:gd name="adj" fmla="val 56034"/>
            </a:avLst>
          </a:prstGeom>
          <a:solidFill>
            <a:srgbClr val="F4D4F7"/>
          </a:solidFill>
          <a:ln w="7620">
            <a:solidFill>
              <a:srgbClr val="DABADD"/>
            </a:solidFill>
            <a:prstDash val="solid"/>
          </a:ln>
        </p:spPr>
      </p:sp>
      <p:sp>
        <p:nvSpPr>
          <p:cNvPr id="9" name="Text 6"/>
          <p:cNvSpPr/>
          <p:nvPr/>
        </p:nvSpPr>
        <p:spPr>
          <a:xfrm>
            <a:off x="2094190" y="5309473"/>
            <a:ext cx="6212086" cy="1149072"/>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Once the model is deemed satisfactory, a prediction system is implemented to allow users to input news articles and receive a prediction of their authenticity.</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2025-03-10T11:17:46Z</dcterms:created>
  <dcterms:modified xsi:type="dcterms:W3CDTF">2025-03-10T11:17:46Z</dcterms:modified>
</cp:coreProperties>
</file>